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Open Sans Extra Bold" charset="1" panose="020B0906030804020204"/>
      <p:regular r:id="rId12"/>
    </p:embeddedFont>
    <p:embeddedFont>
      <p:font typeface="Poppins" charset="1" panose="00000500000000000000"/>
      <p:regular r:id="rId13"/>
    </p:embeddedFont>
    <p:embeddedFont>
      <p:font typeface="Poppins Bold" charset="1" panose="000008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91331" y="3298747"/>
            <a:ext cx="8015383" cy="320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19"/>
              </a:lnSpc>
            </a:pPr>
            <a:r>
              <a:rPr lang="en-US" sz="915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Budget</a:t>
            </a:r>
          </a:p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Planning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91331" y="6631448"/>
            <a:ext cx="7366063" cy="50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By: PowerPuff Girls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573918" y="3143201"/>
            <a:ext cx="9146584" cy="5246370"/>
            <a:chOff x="0" y="0"/>
            <a:chExt cx="7981950" cy="45783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0" t="-6024" r="0" b="-6024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042967" y="1159522"/>
            <a:ext cx="1983678" cy="1983678"/>
          </a:xfrm>
          <a:custGeom>
            <a:avLst/>
            <a:gdLst/>
            <a:ahLst/>
            <a:cxnLst/>
            <a:rect r="r" b="b" t="t" l="l"/>
            <a:pathLst>
              <a:path h="1983678" w="1983678">
                <a:moveTo>
                  <a:pt x="0" y="0"/>
                </a:moveTo>
                <a:lnTo>
                  <a:pt x="1983679" y="0"/>
                </a:lnTo>
                <a:lnTo>
                  <a:pt x="1983679" y="1983679"/>
                </a:lnTo>
                <a:lnTo>
                  <a:pt x="0" y="1983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66830" y="0"/>
            <a:ext cx="5021170" cy="10287000"/>
            <a:chOff x="0" y="0"/>
            <a:chExt cx="132244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44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09132" y="1222804"/>
            <a:ext cx="7922504" cy="157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Understanding the User Journey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595820" y="-1782102"/>
            <a:ext cx="3564204" cy="35642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66307" y="300249"/>
            <a:ext cx="8027935" cy="9598729"/>
            <a:chOff x="0" y="0"/>
            <a:chExt cx="8603361" cy="102867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56282" t="0" r="-56282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31026" y="8410948"/>
            <a:ext cx="15813851" cy="986593"/>
          </a:xfrm>
          <a:custGeom>
            <a:avLst/>
            <a:gdLst/>
            <a:ahLst/>
            <a:cxnLst/>
            <a:rect r="r" b="b" t="t" l="l"/>
            <a:pathLst>
              <a:path h="986593" w="15813851">
                <a:moveTo>
                  <a:pt x="0" y="0"/>
                </a:moveTo>
                <a:lnTo>
                  <a:pt x="15813851" y="0"/>
                </a:lnTo>
                <a:lnTo>
                  <a:pt x="15813851" y="986594"/>
                </a:lnTo>
                <a:lnTo>
                  <a:pt x="0" y="986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6567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3709156"/>
            <a:ext cx="16230600" cy="4701792"/>
            <a:chOff x="0" y="0"/>
            <a:chExt cx="2999100" cy="868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99100" cy="868800"/>
            </a:xfrm>
            <a:custGeom>
              <a:avLst/>
              <a:gdLst/>
              <a:ahLst/>
              <a:cxnLst/>
              <a:rect r="r" b="b" t="t" l="l"/>
              <a:pathLst>
                <a:path h="868800" w="2999100">
                  <a:moveTo>
                    <a:pt x="6678" y="0"/>
                  </a:moveTo>
                  <a:lnTo>
                    <a:pt x="2992422" y="0"/>
                  </a:lnTo>
                  <a:cubicBezTo>
                    <a:pt x="2996110" y="0"/>
                    <a:pt x="2999100" y="2990"/>
                    <a:pt x="2999100" y="6678"/>
                  </a:cubicBezTo>
                  <a:lnTo>
                    <a:pt x="2999100" y="862122"/>
                  </a:lnTo>
                  <a:cubicBezTo>
                    <a:pt x="2999100" y="865810"/>
                    <a:pt x="2996110" y="868800"/>
                    <a:pt x="2992422" y="868800"/>
                  </a:cubicBezTo>
                  <a:lnTo>
                    <a:pt x="6678" y="868800"/>
                  </a:lnTo>
                  <a:cubicBezTo>
                    <a:pt x="2990" y="868800"/>
                    <a:pt x="0" y="865810"/>
                    <a:pt x="0" y="862122"/>
                  </a:cubicBezTo>
                  <a:lnTo>
                    <a:pt x="0" y="6678"/>
                  </a:lnTo>
                  <a:cubicBezTo>
                    <a:pt x="0" y="2990"/>
                    <a:pt x="2990" y="0"/>
                    <a:pt x="6678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999100" cy="906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950124" y="3240921"/>
            <a:ext cx="3951274" cy="977144"/>
            <a:chOff x="0" y="0"/>
            <a:chExt cx="1013291" cy="25058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13291" cy="250585"/>
            </a:xfrm>
            <a:custGeom>
              <a:avLst/>
              <a:gdLst/>
              <a:ahLst/>
              <a:cxnLst/>
              <a:rect r="r" b="b" t="t" l="l"/>
              <a:pathLst>
                <a:path h="250585" w="1013291">
                  <a:moveTo>
                    <a:pt x="90130" y="0"/>
                  </a:moveTo>
                  <a:lnTo>
                    <a:pt x="923161" y="0"/>
                  </a:lnTo>
                  <a:cubicBezTo>
                    <a:pt x="947065" y="0"/>
                    <a:pt x="969990" y="9496"/>
                    <a:pt x="986893" y="26398"/>
                  </a:cubicBezTo>
                  <a:cubicBezTo>
                    <a:pt x="1003795" y="43301"/>
                    <a:pt x="1013291" y="66226"/>
                    <a:pt x="1013291" y="90130"/>
                  </a:cubicBezTo>
                  <a:lnTo>
                    <a:pt x="1013291" y="160455"/>
                  </a:lnTo>
                  <a:cubicBezTo>
                    <a:pt x="1013291" y="210233"/>
                    <a:pt x="972939" y="250585"/>
                    <a:pt x="923161" y="250585"/>
                  </a:cubicBezTo>
                  <a:lnTo>
                    <a:pt x="90130" y="250585"/>
                  </a:lnTo>
                  <a:cubicBezTo>
                    <a:pt x="40353" y="250585"/>
                    <a:pt x="0" y="210233"/>
                    <a:pt x="0" y="160455"/>
                  </a:cubicBezTo>
                  <a:lnTo>
                    <a:pt x="0" y="90130"/>
                  </a:lnTo>
                  <a:cubicBezTo>
                    <a:pt x="0" y="40353"/>
                    <a:pt x="40353" y="0"/>
                    <a:pt x="9013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1013291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Key Insights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162315" y="3240921"/>
            <a:ext cx="3951274" cy="977144"/>
            <a:chOff x="0" y="0"/>
            <a:chExt cx="1013291" cy="25058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13291" cy="250585"/>
            </a:xfrm>
            <a:custGeom>
              <a:avLst/>
              <a:gdLst/>
              <a:ahLst/>
              <a:cxnLst/>
              <a:rect r="r" b="b" t="t" l="l"/>
              <a:pathLst>
                <a:path h="250585" w="1013291">
                  <a:moveTo>
                    <a:pt x="90130" y="0"/>
                  </a:moveTo>
                  <a:lnTo>
                    <a:pt x="923161" y="0"/>
                  </a:lnTo>
                  <a:cubicBezTo>
                    <a:pt x="947065" y="0"/>
                    <a:pt x="969990" y="9496"/>
                    <a:pt x="986893" y="26398"/>
                  </a:cubicBezTo>
                  <a:cubicBezTo>
                    <a:pt x="1003795" y="43301"/>
                    <a:pt x="1013291" y="66226"/>
                    <a:pt x="1013291" y="90130"/>
                  </a:cubicBezTo>
                  <a:lnTo>
                    <a:pt x="1013291" y="160455"/>
                  </a:lnTo>
                  <a:cubicBezTo>
                    <a:pt x="1013291" y="210233"/>
                    <a:pt x="972939" y="250585"/>
                    <a:pt x="923161" y="250585"/>
                  </a:cubicBezTo>
                  <a:lnTo>
                    <a:pt x="90130" y="250585"/>
                  </a:lnTo>
                  <a:cubicBezTo>
                    <a:pt x="40353" y="250585"/>
                    <a:pt x="0" y="210233"/>
                    <a:pt x="0" y="160455"/>
                  </a:cubicBezTo>
                  <a:lnTo>
                    <a:pt x="0" y="90130"/>
                  </a:lnTo>
                  <a:cubicBezTo>
                    <a:pt x="0" y="40353"/>
                    <a:pt x="40353" y="0"/>
                    <a:pt x="9013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1013291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User-Centric Goals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374505" y="3240921"/>
            <a:ext cx="3805876" cy="977144"/>
            <a:chOff x="0" y="0"/>
            <a:chExt cx="976004" cy="25058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76004" cy="250585"/>
            </a:xfrm>
            <a:custGeom>
              <a:avLst/>
              <a:gdLst/>
              <a:ahLst/>
              <a:cxnLst/>
              <a:rect r="r" b="b" t="t" l="l"/>
              <a:pathLst>
                <a:path h="250585" w="976004">
                  <a:moveTo>
                    <a:pt x="93573" y="0"/>
                  </a:moveTo>
                  <a:lnTo>
                    <a:pt x="882431" y="0"/>
                  </a:lnTo>
                  <a:cubicBezTo>
                    <a:pt x="907248" y="0"/>
                    <a:pt x="931049" y="9859"/>
                    <a:pt x="948597" y="27407"/>
                  </a:cubicBezTo>
                  <a:cubicBezTo>
                    <a:pt x="966146" y="44955"/>
                    <a:pt x="976004" y="68756"/>
                    <a:pt x="976004" y="93573"/>
                  </a:cubicBezTo>
                  <a:lnTo>
                    <a:pt x="976004" y="157012"/>
                  </a:lnTo>
                  <a:cubicBezTo>
                    <a:pt x="976004" y="181829"/>
                    <a:pt x="966146" y="205630"/>
                    <a:pt x="948597" y="223178"/>
                  </a:cubicBezTo>
                  <a:cubicBezTo>
                    <a:pt x="931049" y="240727"/>
                    <a:pt x="907248" y="250585"/>
                    <a:pt x="882431" y="250585"/>
                  </a:cubicBezTo>
                  <a:lnTo>
                    <a:pt x="93573" y="250585"/>
                  </a:lnTo>
                  <a:cubicBezTo>
                    <a:pt x="41894" y="250585"/>
                    <a:pt x="0" y="208691"/>
                    <a:pt x="0" y="157012"/>
                  </a:cubicBezTo>
                  <a:lnTo>
                    <a:pt x="0" y="93573"/>
                  </a:lnTo>
                  <a:cubicBezTo>
                    <a:pt x="0" y="68756"/>
                    <a:pt x="9859" y="44955"/>
                    <a:pt x="27407" y="27407"/>
                  </a:cubicBezTo>
                  <a:cubicBezTo>
                    <a:pt x="44955" y="9859"/>
                    <a:pt x="68756" y="0"/>
                    <a:pt x="9357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976004" cy="3172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b="true" sz="248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Design Approach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028996" y="4422917"/>
            <a:ext cx="3793530" cy="32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6"/>
              </a:lnSpc>
            </a:pPr>
            <a:r>
              <a:rPr lang="en-US" sz="2076" spc="-4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- Modern consumers struggle with:</a:t>
            </a:r>
          </a:p>
          <a:p>
            <a:pPr algn="ctr">
              <a:lnSpc>
                <a:spcPts val="2906"/>
              </a:lnSpc>
            </a:pPr>
            <a:r>
              <a:rPr lang="en-US" sz="2076" spc="-4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 - Over-purchasing leading to waste.</a:t>
            </a:r>
          </a:p>
          <a:p>
            <a:pPr algn="ctr">
              <a:lnSpc>
                <a:spcPts val="2906"/>
              </a:lnSpc>
            </a:pPr>
            <a:r>
              <a:rPr lang="en-US" sz="2076" spc="-4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 - Staying within budget while managing promotions.</a:t>
            </a:r>
          </a:p>
          <a:p>
            <a:pPr algn="ctr" marL="0" indent="0" lvl="0">
              <a:lnSpc>
                <a:spcPts val="2906"/>
              </a:lnSpc>
              <a:spcBef>
                <a:spcPct val="0"/>
              </a:spcBef>
            </a:pPr>
            <a:r>
              <a:rPr lang="en-US" sz="2076" spc="-4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 - Keeping track of food inventory and expiration dates.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162315" y="4304887"/>
            <a:ext cx="3793530" cy="3609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6"/>
              </a:lnSpc>
            </a:pPr>
            <a:r>
              <a:rPr lang="en-US" sz="2276" spc="-45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- Efficiency: Automate shopping and inventory processes.</a:t>
            </a:r>
          </a:p>
          <a:p>
            <a:pPr algn="ctr">
              <a:lnSpc>
                <a:spcPts val="3186"/>
              </a:lnSpc>
            </a:pPr>
            <a:r>
              <a:rPr lang="en-US" sz="2276" spc="-45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- Personalization: Tailor the experience to individual preferences and needs.</a:t>
            </a:r>
          </a:p>
          <a:p>
            <a:pPr algn="ctr" marL="0" indent="0" lvl="0">
              <a:lnSpc>
                <a:spcPts val="3186"/>
              </a:lnSpc>
              <a:spcBef>
                <a:spcPct val="0"/>
              </a:spcBef>
            </a:pPr>
            <a:r>
              <a:rPr lang="en-US" sz="2276" spc="-45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- Sustainability: Encourage responsible purchasing to reduce waste.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560954" y="4389342"/>
            <a:ext cx="3793530" cy="3440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6"/>
              </a:lnSpc>
            </a:pPr>
            <a:r>
              <a:rPr lang="en-US" sz="2176" spc="-43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- Map the weekly shopping cycle.</a:t>
            </a:r>
          </a:p>
          <a:p>
            <a:pPr algn="ctr">
              <a:lnSpc>
                <a:spcPts val="3046"/>
              </a:lnSpc>
            </a:pPr>
            <a:r>
              <a:rPr lang="en-US" sz="2176" spc="-43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- Integrate smart features with user inputs and behaviors.</a:t>
            </a:r>
          </a:p>
          <a:p>
            <a:pPr algn="ctr" marL="0" indent="0" lvl="0">
              <a:lnSpc>
                <a:spcPts val="3046"/>
              </a:lnSpc>
              <a:spcBef>
                <a:spcPct val="0"/>
              </a:spcBef>
            </a:pPr>
            <a:r>
              <a:rPr lang="en-US" sz="2176" spc="-43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- Leverage existing technologies like the Connect card for seamless data transfer.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33118" y="4284975"/>
            <a:ext cx="6033363" cy="163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Core Features and Their Rationale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18101" y="17679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0385256" y="1669318"/>
            <a:ext cx="5768345" cy="1573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Smart Inventory Management:</a:t>
            </a:r>
          </a:p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  - </a:t>
            </a:r>
            <a:r>
              <a:rPr lang="en-US" sz="1782" spc="-35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Why?</a:t>
            </a: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Consumers often forget what they have or what’s expiring.</a:t>
            </a:r>
          </a:p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  - </a:t>
            </a:r>
            <a:r>
              <a:rPr lang="en-US" b="true" sz="1782" spc="-3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How?</a:t>
            </a: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Weekly fridge checklists prompt users to track their inventory.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63159" y="20412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44000" y="35413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0688346" y="3599072"/>
            <a:ext cx="5768345" cy="1573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Recipe-Driven Shopping:</a:t>
            </a:r>
          </a:p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  - </a:t>
            </a:r>
            <a:r>
              <a:rPr lang="en-US" sz="1782" spc="-35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Why?</a:t>
            </a: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Prevents waste by utilizing soon-to-expire ingredients.</a:t>
            </a:r>
          </a:p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  - </a:t>
            </a:r>
            <a:r>
              <a:rPr lang="en-US" b="true" sz="1782" spc="-3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How?</a:t>
            </a: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Suggests recipes dynamically based on available ingredients and their expiration.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89058" y="38146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144000" y="531807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0688346" y="5375752"/>
            <a:ext cx="5768345" cy="1573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Budget Setting and Tracking:</a:t>
            </a:r>
          </a:p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  - </a:t>
            </a:r>
            <a:r>
              <a:rPr lang="en-US" sz="1782" spc="-35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Why?</a:t>
            </a: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Budgeting is a critical concern for most households.</a:t>
            </a:r>
          </a:p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  - </a:t>
            </a:r>
            <a:r>
              <a:rPr lang="en-US" b="true" sz="1782" spc="-3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How?</a:t>
            </a: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Users set a spending cap, and the system ensures recommendations align.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89058" y="559128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618101" y="709475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0162447" y="7152433"/>
            <a:ext cx="5768345" cy="125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Personalized Promotions:</a:t>
            </a:r>
          </a:p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  - </a:t>
            </a:r>
            <a:r>
              <a:rPr lang="en-US" sz="1782" spc="-35" b="true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Why? </a:t>
            </a: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Promotions are often irrelevant to the user.</a:t>
            </a:r>
          </a:p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  - </a:t>
            </a:r>
            <a:r>
              <a:rPr lang="en-US" b="true" sz="1782" spc="-3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How?</a:t>
            </a: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Syncs with user history and preferences to highlight meaningful deals.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63159" y="7367965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773870" y="1895102"/>
            <a:ext cx="6221476" cy="4691728"/>
          </a:xfrm>
          <a:custGeom>
            <a:avLst/>
            <a:gdLst/>
            <a:ahLst/>
            <a:cxnLst/>
            <a:rect r="r" b="b" t="t" l="l"/>
            <a:pathLst>
              <a:path h="4691728" w="6221476">
                <a:moveTo>
                  <a:pt x="0" y="0"/>
                </a:moveTo>
                <a:lnTo>
                  <a:pt x="6221476" y="0"/>
                </a:lnTo>
                <a:lnTo>
                  <a:pt x="6221476" y="4691729"/>
                </a:lnTo>
                <a:lnTo>
                  <a:pt x="0" y="46917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822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96016" y="459844"/>
            <a:ext cx="9095968" cy="662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Technology-Driven Implementation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6169" y="2656432"/>
            <a:ext cx="8414772" cy="71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  - Enables real-time import of purchases.</a:t>
            </a:r>
          </a:p>
          <a:p>
            <a:pPr algn="l" marL="0" indent="0" lvl="0">
              <a:lnSpc>
                <a:spcPts val="2843"/>
              </a:lnSpc>
              <a:spcBef>
                <a:spcPct val="0"/>
              </a:spcBef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  - Provides insights into shopping patterns for tailored suggestions.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6169" y="2170048"/>
            <a:ext cx="5927410" cy="425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  <a:spcBef>
                <a:spcPct val="0"/>
              </a:spcBef>
            </a:pPr>
            <a:r>
              <a:rPr lang="en-US" sz="24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Data Integration with Connect Card: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6169" y="4183817"/>
            <a:ext cx="9144237" cy="71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  - Analyzes user preferences, previous purchases, and current inventory.</a:t>
            </a:r>
          </a:p>
          <a:p>
            <a:pPr algn="l" marL="0" indent="0" lvl="0">
              <a:lnSpc>
                <a:spcPts val="2843"/>
              </a:lnSpc>
              <a:spcBef>
                <a:spcPct val="0"/>
              </a:spcBef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  - Suggests recipes, ingredients, and promotions.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6169" y="3697432"/>
            <a:ext cx="6805747" cy="425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  <a:spcBef>
                <a:spcPct val="0"/>
              </a:spcBef>
            </a:pPr>
            <a:r>
              <a:rPr lang="en-US" sz="24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Machine Learning for Recommendations: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6169" y="5711201"/>
            <a:ext cx="8414772" cy="71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3"/>
              </a:lnSpc>
              <a:spcBef>
                <a:spcPct val="0"/>
              </a:spcBef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  - Dynamically adjusts the shopping list based on user actions (e.g., early purchases).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6169" y="5224817"/>
            <a:ext cx="5927410" cy="425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  <a:spcBef>
                <a:spcPct val="0"/>
              </a:spcBef>
            </a:pPr>
            <a:r>
              <a:rPr lang="en-US" sz="24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Real-Time Updates: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6169" y="7238585"/>
            <a:ext cx="8414772" cy="1072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- Sends reminders for fridge checks, expiring items, and weekly suggestions.</a:t>
            </a:r>
          </a:p>
          <a:p>
            <a:pPr algn="l" marL="0" indent="0" lvl="0">
              <a:lnSpc>
                <a:spcPts val="2843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46169" y="6752201"/>
            <a:ext cx="5927410" cy="425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  <a:spcBef>
                <a:spcPct val="0"/>
              </a:spcBef>
            </a:pPr>
            <a:r>
              <a:rPr lang="en-US" sz="24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Notification System: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515357"/>
            <a:ext cx="8876270" cy="1428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- Frontend: Responsive HTML and CSS for user interfaces.</a:t>
            </a:r>
          </a:p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- Backend: JavaScript and JSON for data handling and logic.</a:t>
            </a:r>
          </a:p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- Data Storage: JSON files for storing recipes, products, and promotions.</a:t>
            </a:r>
          </a:p>
          <a:p>
            <a:pPr algn="l" marL="0" indent="0" lvl="0">
              <a:lnSpc>
                <a:spcPts val="2843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46169" y="8075181"/>
            <a:ext cx="5927410" cy="425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  <a:spcBef>
                <a:spcPct val="0"/>
              </a:spcBef>
            </a:pPr>
            <a:r>
              <a:rPr lang="en-US" sz="24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Tools Used: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865991" y="4240967"/>
            <a:ext cx="3708862" cy="5749515"/>
          </a:xfrm>
          <a:custGeom>
            <a:avLst/>
            <a:gdLst/>
            <a:ahLst/>
            <a:cxnLst/>
            <a:rect r="r" b="b" t="t" l="l"/>
            <a:pathLst>
              <a:path h="5749515" w="3708862">
                <a:moveTo>
                  <a:pt x="0" y="0"/>
                </a:moveTo>
                <a:lnTo>
                  <a:pt x="3708862" y="0"/>
                </a:lnTo>
                <a:lnTo>
                  <a:pt x="3708862" y="5749515"/>
                </a:lnTo>
                <a:lnTo>
                  <a:pt x="0" y="5749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4709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204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24860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13997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213997" y="3298645"/>
            <a:ext cx="5841799" cy="5146658"/>
            <a:chOff x="0" y="0"/>
            <a:chExt cx="1554321" cy="13693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224860" y="3298645"/>
            <a:ext cx="5841799" cy="5146658"/>
            <a:chOff x="0" y="0"/>
            <a:chExt cx="1554321" cy="13693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2204" y="3298645"/>
            <a:ext cx="5841799" cy="5146658"/>
            <a:chOff x="0" y="0"/>
            <a:chExt cx="1554321" cy="13693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84604" y="3447950"/>
            <a:ext cx="5570690" cy="3133474"/>
            <a:chOff x="0" y="0"/>
            <a:chExt cx="1128903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t="-12450" r="0" b="-1245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358655" y="3447950"/>
            <a:ext cx="5570690" cy="3133474"/>
            <a:chOff x="0" y="0"/>
            <a:chExt cx="1128903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t="-9339" r="0" b="-9339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349552" y="3446286"/>
            <a:ext cx="5570690" cy="3133474"/>
            <a:chOff x="0" y="0"/>
            <a:chExt cx="1128903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0" t="-12895" r="0" b="-12895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5298777" y="485168"/>
            <a:ext cx="7453950" cy="268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51"/>
              </a:lnSpc>
              <a:spcBef>
                <a:spcPct val="0"/>
              </a:spcBef>
            </a:pPr>
            <a:r>
              <a:rPr lang="en-US" sz="5108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Behavioral Insights and Motivational Design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495061" y="7135947"/>
            <a:ext cx="5297877" cy="1056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5"/>
              </a:lnSpc>
            </a:pPr>
            <a:r>
              <a:rPr lang="en-US" sz="1532" spc="-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- Gamify targets like staying within budget or reducing waste.</a:t>
            </a:r>
          </a:p>
          <a:p>
            <a:pPr algn="ctr" marL="0" indent="0" lvl="0">
              <a:lnSpc>
                <a:spcPts val="2145"/>
              </a:lnSpc>
              <a:spcBef>
                <a:spcPct val="0"/>
              </a:spcBef>
            </a:pPr>
            <a:r>
              <a:rPr lang="en-US" sz="1532" spc="-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- Offer rewards for goal achievement (e.g., discounts, points).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357570" y="7133618"/>
            <a:ext cx="5564776" cy="99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5"/>
              </a:lnSpc>
              <a:spcBef>
                <a:spcPct val="0"/>
              </a:spcBef>
            </a:pPr>
            <a:r>
              <a:rPr lang="en-US" sz="1432" spc="-28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en-US" sz="1432" spc="-28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Convenience: Reduce cognitive load with automated lists and suggestions.</a:t>
            </a:r>
          </a:p>
          <a:p>
            <a:pPr algn="ctr" marL="0" indent="0" lvl="0">
              <a:lnSpc>
                <a:spcPts val="2005"/>
              </a:lnSpc>
              <a:spcBef>
                <a:spcPct val="0"/>
              </a:spcBef>
            </a:pPr>
            <a:r>
              <a:rPr lang="en-US" sz="1432" spc="-28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- Personalization: Make users feel understood and valued.</a:t>
            </a:r>
          </a:p>
          <a:p>
            <a:pPr algn="ctr" marL="0" indent="0" lvl="0">
              <a:lnSpc>
                <a:spcPts val="2005"/>
              </a:lnSpc>
              <a:spcBef>
                <a:spcPct val="0"/>
              </a:spcBef>
            </a:pPr>
            <a:r>
              <a:rPr lang="en-US" sz="1432" spc="-28" strike="noStrike" u="non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- Sustainability: Appeal to eco-conscious mindsets.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14400" y="6659120"/>
            <a:ext cx="2877407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Target Behaviors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258685" y="6659120"/>
            <a:ext cx="3770630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Incentives and Rewards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381183" y="6658289"/>
            <a:ext cx="3517550" cy="38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28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Psychological Levers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07882" y="7268081"/>
            <a:ext cx="5297877" cy="791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5"/>
              </a:lnSpc>
            </a:pPr>
            <a:r>
              <a:rPr lang="en-US" sz="1532" spc="-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- Reduce impulsive buying.</a:t>
            </a:r>
          </a:p>
          <a:p>
            <a:pPr algn="ctr">
              <a:lnSpc>
                <a:spcPts val="2145"/>
              </a:lnSpc>
            </a:pPr>
            <a:r>
              <a:rPr lang="en-US" sz="1532" spc="-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- Increase awareness of inventory.</a:t>
            </a:r>
          </a:p>
          <a:p>
            <a:pPr algn="ctr" marL="0" indent="0" lvl="0">
              <a:lnSpc>
                <a:spcPts val="2145"/>
              </a:lnSpc>
              <a:spcBef>
                <a:spcPct val="0"/>
              </a:spcBef>
            </a:pPr>
            <a:r>
              <a:rPr lang="en-US" sz="1532" spc="-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- Encourage sustainable consumption.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2732698"/>
            <a:ext cx="18288000" cy="7876198"/>
          </a:xfrm>
          <a:custGeom>
            <a:avLst/>
            <a:gdLst/>
            <a:ahLst/>
            <a:cxnLst/>
            <a:rect r="r" b="b" t="t" l="l"/>
            <a:pathLst>
              <a:path h="7876198" w="18288000">
                <a:moveTo>
                  <a:pt x="0" y="0"/>
                </a:moveTo>
                <a:lnTo>
                  <a:pt x="18288000" y="0"/>
                </a:lnTo>
                <a:lnTo>
                  <a:pt x="18288000" y="7876198"/>
                </a:lnTo>
                <a:lnTo>
                  <a:pt x="0" y="7876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4988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367558" y="2608087"/>
            <a:ext cx="11552885" cy="5731143"/>
            <a:chOff x="0" y="0"/>
            <a:chExt cx="3042735" cy="1509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509437"/>
            </a:xfrm>
            <a:custGeom>
              <a:avLst/>
              <a:gdLst/>
              <a:ahLst/>
              <a:cxnLst/>
              <a:rect r="r" b="b" t="t" l="l"/>
              <a:pathLst>
                <a:path h="1509437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509437"/>
                  </a:lnTo>
                  <a:lnTo>
                    <a:pt x="0" y="1509437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547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428720" y="2799283"/>
            <a:ext cx="7430560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Measuring Success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96755" y="4236467"/>
            <a:ext cx="10494490" cy="4102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8"/>
              </a:lnSpc>
            </a:pPr>
            <a:r>
              <a:rPr lang="en-US" b="true" sz="2348" spc="-46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Key Metrics:</a:t>
            </a:r>
          </a:p>
          <a:p>
            <a:pPr algn="ctr">
              <a:lnSpc>
                <a:spcPts val="3288"/>
              </a:lnSpc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- Reduction in food waste (measured via user reports).</a:t>
            </a:r>
          </a:p>
          <a:p>
            <a:pPr algn="ctr">
              <a:lnSpc>
                <a:spcPts val="3288"/>
              </a:lnSpc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- Percentage of users staying within their set budgets.</a:t>
            </a:r>
          </a:p>
          <a:p>
            <a:pPr algn="ctr">
              <a:lnSpc>
                <a:spcPts val="3288"/>
              </a:lnSpc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- Engagement rates with personalized promotions.</a:t>
            </a:r>
          </a:p>
          <a:p>
            <a:pPr algn="ctr">
              <a:lnSpc>
                <a:spcPts val="3288"/>
              </a:lnSpc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- Number of recipes successfully generated and used.</a:t>
            </a:r>
          </a:p>
          <a:p>
            <a:pPr algn="ctr">
              <a:lnSpc>
                <a:spcPts val="3288"/>
              </a:lnSpc>
            </a:pPr>
          </a:p>
          <a:p>
            <a:pPr algn="ctr">
              <a:lnSpc>
                <a:spcPts val="3288"/>
              </a:lnSpc>
            </a:pPr>
            <a:r>
              <a:rPr lang="en-US" b="true" sz="2348" spc="-46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Feedback Loop:</a:t>
            </a:r>
          </a:p>
          <a:p>
            <a:pPr algn="ctr">
              <a:lnSpc>
                <a:spcPts val="3288"/>
              </a:lnSpc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- Regular surveys to refine the system.</a:t>
            </a:r>
          </a:p>
          <a:p>
            <a:pPr algn="ctr">
              <a:lnSpc>
                <a:spcPts val="3288"/>
              </a:lnSpc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- Analyze user behavior for continuous improvement.</a:t>
            </a:r>
          </a:p>
          <a:p>
            <a:pPr algn="ctr">
              <a:lnSpc>
                <a:spcPts val="328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DAGYsM2BxOg</dc:identifier>
  <dcterms:modified xsi:type="dcterms:W3CDTF">2011-08-01T06:04:30Z</dcterms:modified>
  <cp:revision>1</cp:revision>
  <dc:title>Budget Planning</dc:title>
</cp:coreProperties>
</file>